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verage" panose="020B0604020202020204" charset="0"/>
      <p:regular r:id="rId12"/>
    </p:embeddedFont>
    <p:embeddedFont>
      <p:font typeface="Oswald" panose="020B0604020202020204" charset="0"/>
      <p:regular r:id="rId13"/>
      <p:bold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8" d="100"/>
          <a:sy n="198" d="100"/>
        </p:scale>
        <p:origin x="71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e84fdbfe2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e84fdbfe2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01c36cd0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01c36cd0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01c36cd0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701c36cd0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01c36cd0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01c36cd0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01c36cd0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01c36cd0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1c36cd0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1c36cd0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1c36cd0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1c36cd0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01c36cd0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01c36cd0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0" y="385150"/>
            <a:ext cx="4974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Menachem Begin</a:t>
            </a:r>
            <a:endParaRPr/>
          </a:p>
        </p:txBody>
      </p:sp>
      <p:sp>
        <p:nvSpPr>
          <p:cNvPr id="60" name="Google Shape;60;p13"/>
          <p:cNvSpPr txBox="1">
            <a:spLocks noGrp="1"/>
          </p:cNvSpPr>
          <p:nvPr>
            <p:ph type="subTitle" idx="1"/>
          </p:nvPr>
        </p:nvSpPr>
        <p:spPr>
          <a:xfrm>
            <a:off x="311700" y="2834125"/>
            <a:ext cx="4974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Colin Quinn</a:t>
            </a:r>
            <a:endParaRPr/>
          </a:p>
        </p:txBody>
      </p:sp>
      <p:pic>
        <p:nvPicPr>
          <p:cNvPr id="61" name="Google Shape;61;p13"/>
          <p:cNvPicPr preferRelativeResize="0"/>
          <p:nvPr/>
        </p:nvPicPr>
        <p:blipFill>
          <a:blip r:embed="rId5">
            <a:alphaModFix/>
          </a:blip>
          <a:stretch>
            <a:fillRect/>
          </a:stretch>
        </p:blipFill>
        <p:spPr>
          <a:xfrm>
            <a:off x="5286363" y="0"/>
            <a:ext cx="3857626" cy="5143501"/>
          </a:xfrm>
          <a:prstGeom prst="rect">
            <a:avLst/>
          </a:prstGeom>
          <a:noFill/>
          <a:ln>
            <a:noFill/>
          </a:ln>
        </p:spPr>
      </p:pic>
      <p:pic>
        <p:nvPicPr>
          <p:cNvPr id="2" name="Intro">
            <a:hlinkClick r:id="" action="ppaction://media"/>
            <a:extLst>
              <a:ext uri="{FF2B5EF4-FFF2-40B4-BE49-F238E27FC236}">
                <a16:creationId xmlns:a16="http://schemas.microsoft.com/office/drawing/2014/main" id="{7AE717F2-0E90-4FBE-B4EF-D04E7FB249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00" y="451811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Start of Menachem Begin	</a:t>
            </a:r>
            <a:endParaRPr/>
          </a:p>
        </p:txBody>
      </p:sp>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Font typeface="Average"/>
              <a:buChar char="-"/>
            </a:pPr>
            <a:r>
              <a:rPr lang="en-US" dirty="0"/>
              <a:t>From Brest-Litovsk, or current day Brest, Belarus</a:t>
            </a:r>
            <a:endParaRPr lang="en" dirty="0"/>
          </a:p>
          <a:p>
            <a:pPr marL="457200" lvl="0" indent="-342900" algn="l" rtl="0">
              <a:spcBef>
                <a:spcPts val="0"/>
              </a:spcBef>
              <a:spcAft>
                <a:spcPts val="0"/>
              </a:spcAft>
              <a:buSzPts val="1800"/>
              <a:buChar char="-"/>
            </a:pPr>
            <a:r>
              <a:rPr lang="en" dirty="0"/>
              <a:t>Born on August 16, 1913 </a:t>
            </a:r>
            <a:endParaRPr dirty="0"/>
          </a:p>
          <a:p>
            <a:pPr marL="457200" lvl="0" indent="-342900" algn="l" rtl="0">
              <a:spcBef>
                <a:spcPts val="0"/>
              </a:spcBef>
              <a:spcAft>
                <a:spcPts val="0"/>
              </a:spcAft>
              <a:buSzPts val="1800"/>
              <a:buChar char="-"/>
            </a:pPr>
            <a:r>
              <a:rPr lang="en" dirty="0"/>
              <a:t>Died March 9, 1992</a:t>
            </a:r>
            <a:endParaRPr dirty="0"/>
          </a:p>
          <a:p>
            <a:pPr marL="457200" lvl="0" indent="-342900" algn="l" rtl="0">
              <a:spcBef>
                <a:spcPts val="0"/>
              </a:spcBef>
              <a:spcAft>
                <a:spcPts val="0"/>
              </a:spcAft>
              <a:buSzPts val="1800"/>
              <a:buChar char="-"/>
            </a:pPr>
            <a:r>
              <a:rPr lang="en" dirty="0"/>
              <a:t>Mother’s side of family was high ranking Rabbis</a:t>
            </a:r>
            <a:endParaRPr dirty="0"/>
          </a:p>
          <a:p>
            <a:pPr marL="457200" lvl="0" indent="-342900" algn="l" rtl="0">
              <a:spcBef>
                <a:spcPts val="0"/>
              </a:spcBef>
              <a:spcAft>
                <a:spcPts val="0"/>
              </a:spcAft>
              <a:buSzPts val="1800"/>
              <a:buChar char="-"/>
            </a:pPr>
            <a:r>
              <a:rPr lang="en" dirty="0"/>
              <a:t>Father was a timber merchant, leader of the social community, and Zionist</a:t>
            </a:r>
            <a:endParaRPr dirty="0"/>
          </a:p>
        </p:txBody>
      </p:sp>
      <p:pic>
        <p:nvPicPr>
          <p:cNvPr id="68" name="Google Shape;68;p14"/>
          <p:cNvPicPr preferRelativeResize="0"/>
          <p:nvPr/>
        </p:nvPicPr>
        <p:blipFill>
          <a:blip r:embed="rId5">
            <a:alphaModFix/>
          </a:blip>
          <a:stretch>
            <a:fillRect/>
          </a:stretch>
        </p:blipFill>
        <p:spPr>
          <a:xfrm>
            <a:off x="6494450" y="2805650"/>
            <a:ext cx="2337850" cy="2337850"/>
          </a:xfrm>
          <a:prstGeom prst="rect">
            <a:avLst/>
          </a:prstGeom>
          <a:noFill/>
          <a:ln>
            <a:noFill/>
          </a:ln>
        </p:spPr>
      </p:pic>
      <p:pic>
        <p:nvPicPr>
          <p:cNvPr id="2" name="audio">
            <a:hlinkClick r:id="" action="ppaction://media"/>
            <a:extLst>
              <a:ext uri="{FF2B5EF4-FFF2-40B4-BE49-F238E27FC236}">
                <a16:creationId xmlns:a16="http://schemas.microsoft.com/office/drawing/2014/main" id="{D44897AC-DB8E-4807-B89B-5E4EAAACEB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00" y="450385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Begin’s Early Life:</a:t>
            </a:r>
            <a:endParaRPr/>
          </a:p>
        </p:txBody>
      </p:sp>
      <p:sp>
        <p:nvSpPr>
          <p:cNvPr id="74" name="Google Shape;74;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member of the Hashomer Hatzair Zionist movement until 13 years old.</a:t>
            </a:r>
            <a:endParaRPr/>
          </a:p>
          <a:p>
            <a:pPr marL="457200" lvl="0" indent="-342900" algn="l" rtl="0">
              <a:spcBef>
                <a:spcPts val="0"/>
              </a:spcBef>
              <a:spcAft>
                <a:spcPts val="0"/>
              </a:spcAft>
              <a:buSzPts val="1800"/>
              <a:buChar char="-"/>
            </a:pPr>
            <a:r>
              <a:rPr lang="en"/>
              <a:t>At 16 he joined the Betar.</a:t>
            </a:r>
            <a:endParaRPr/>
          </a:p>
          <a:p>
            <a:pPr marL="457200" lvl="0" indent="-342900" algn="l" rtl="0">
              <a:spcBef>
                <a:spcPts val="0"/>
              </a:spcBef>
              <a:spcAft>
                <a:spcPts val="0"/>
              </a:spcAft>
              <a:buSzPts val="1800"/>
              <a:buChar char="-"/>
            </a:pPr>
            <a:r>
              <a:rPr lang="en"/>
              <a:t>Begin later studied law at the University of Warsaw.</a:t>
            </a:r>
            <a:endParaRPr/>
          </a:p>
          <a:p>
            <a:pPr marL="457200" lvl="0" indent="-342900" algn="l" rtl="0">
              <a:spcBef>
                <a:spcPts val="0"/>
              </a:spcBef>
              <a:spcAft>
                <a:spcPts val="0"/>
              </a:spcAft>
              <a:buSzPts val="1800"/>
              <a:buChar char="-"/>
            </a:pPr>
            <a:r>
              <a:rPr lang="en"/>
              <a:t>Graduated in 1935, but instead of practicing law, became a disciple of the founder of Betar, Vladimir “Ze’ev” Jabotinsky.</a:t>
            </a:r>
            <a:endParaRPr/>
          </a:p>
          <a:p>
            <a:pPr marL="457200" lvl="0" indent="0" algn="l" rtl="0">
              <a:spcBef>
                <a:spcPts val="1600"/>
              </a:spcBef>
              <a:spcAft>
                <a:spcPts val="1600"/>
              </a:spcAft>
              <a:buNone/>
            </a:pPr>
            <a:endParaRPr/>
          </a:p>
        </p:txBody>
      </p:sp>
      <p:pic>
        <p:nvPicPr>
          <p:cNvPr id="75" name="Google Shape;75;p15"/>
          <p:cNvPicPr preferRelativeResize="0"/>
          <p:nvPr/>
        </p:nvPicPr>
        <p:blipFill>
          <a:blip r:embed="rId5">
            <a:alphaModFix/>
          </a:blip>
          <a:stretch>
            <a:fillRect/>
          </a:stretch>
        </p:blipFill>
        <p:spPr>
          <a:xfrm>
            <a:off x="5453775" y="2801050"/>
            <a:ext cx="2171000" cy="1932200"/>
          </a:xfrm>
          <a:prstGeom prst="rect">
            <a:avLst/>
          </a:prstGeom>
          <a:noFill/>
          <a:ln>
            <a:noFill/>
          </a:ln>
        </p:spPr>
      </p:pic>
      <p:pic>
        <p:nvPicPr>
          <p:cNvPr id="76" name="Google Shape;76;p15"/>
          <p:cNvPicPr preferRelativeResize="0"/>
          <p:nvPr/>
        </p:nvPicPr>
        <p:blipFill>
          <a:blip r:embed="rId6">
            <a:alphaModFix/>
          </a:blip>
          <a:stretch>
            <a:fillRect/>
          </a:stretch>
        </p:blipFill>
        <p:spPr>
          <a:xfrm>
            <a:off x="1178968" y="2860675"/>
            <a:ext cx="3149727" cy="2096000"/>
          </a:xfrm>
          <a:prstGeom prst="rect">
            <a:avLst/>
          </a:prstGeom>
          <a:noFill/>
          <a:ln>
            <a:noFill/>
          </a:ln>
        </p:spPr>
      </p:pic>
      <p:pic>
        <p:nvPicPr>
          <p:cNvPr id="2" name="audio">
            <a:hlinkClick r:id="" action="ppaction://media"/>
            <a:extLst>
              <a:ext uri="{FF2B5EF4-FFF2-40B4-BE49-F238E27FC236}">
                <a16:creationId xmlns:a16="http://schemas.microsoft.com/office/drawing/2014/main" id="{CEBE9850-977D-44AA-97DB-A00AEF56026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28"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Entry into Politics</a:t>
            </a:r>
            <a:endParaRPr/>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 1937, Begin acted as the head of the Betar in Czechoslovakia and Poland</a:t>
            </a:r>
            <a:endParaRPr/>
          </a:p>
          <a:p>
            <a:pPr marL="457200" lvl="0" indent="-342900" algn="l" rtl="0">
              <a:spcBef>
                <a:spcPts val="0"/>
              </a:spcBef>
              <a:spcAft>
                <a:spcPts val="0"/>
              </a:spcAft>
              <a:buSzPts val="1800"/>
              <a:buChar char="-"/>
            </a:pPr>
            <a:r>
              <a:rPr lang="en"/>
              <a:t>Attempted to smuggle 1,500 Jews into Romania in August of 1939, just before the Soviets invaded</a:t>
            </a:r>
            <a:endParaRPr/>
          </a:p>
          <a:p>
            <a:pPr marL="457200" lvl="0" indent="-342900" algn="l" rtl="0">
              <a:spcBef>
                <a:spcPts val="0"/>
              </a:spcBef>
              <a:spcAft>
                <a:spcPts val="0"/>
              </a:spcAft>
              <a:buSzPts val="1800"/>
              <a:buChar char="-"/>
            </a:pPr>
            <a:r>
              <a:rPr lang="en"/>
              <a:t>September 1937, he and many other Jewish leaders escape to Wilno</a:t>
            </a:r>
            <a:endParaRPr/>
          </a:p>
          <a:p>
            <a:pPr marL="457200" lvl="0" indent="-342900" algn="l" rtl="0">
              <a:spcBef>
                <a:spcPts val="0"/>
              </a:spcBef>
              <a:spcAft>
                <a:spcPts val="0"/>
              </a:spcAft>
              <a:buSzPts val="1800"/>
              <a:buChar char="-"/>
            </a:pPr>
            <a:r>
              <a:rPr lang="en"/>
              <a:t>Begin was later imprisoned for being a Zionist on September 20, 1940</a:t>
            </a:r>
            <a:endParaRPr/>
          </a:p>
          <a:p>
            <a:pPr marL="457200" lvl="0" indent="-342900" algn="l" rtl="0">
              <a:spcBef>
                <a:spcPts val="0"/>
              </a:spcBef>
              <a:spcAft>
                <a:spcPts val="0"/>
              </a:spcAft>
              <a:buSzPts val="1800"/>
              <a:buChar char="-"/>
            </a:pPr>
            <a:r>
              <a:rPr lang="en"/>
              <a:t>In 1941, Begin joined the Free Polish Anders’ Army as Corporal Officer</a:t>
            </a:r>
            <a:endParaRPr/>
          </a:p>
          <a:p>
            <a:pPr marL="457200" lvl="0" indent="-342900" algn="l" rtl="0">
              <a:spcBef>
                <a:spcPts val="0"/>
              </a:spcBef>
              <a:spcAft>
                <a:spcPts val="0"/>
              </a:spcAft>
              <a:buSzPts val="1800"/>
              <a:buChar char="-"/>
            </a:pPr>
            <a:r>
              <a:rPr lang="en"/>
              <a:t>Begin lost his father, mother, and older brother in the holocaust</a:t>
            </a:r>
            <a:endParaRPr/>
          </a:p>
        </p:txBody>
      </p:sp>
      <p:pic>
        <p:nvPicPr>
          <p:cNvPr id="83" name="Google Shape;83;p16"/>
          <p:cNvPicPr preferRelativeResize="0"/>
          <p:nvPr/>
        </p:nvPicPr>
        <p:blipFill>
          <a:blip r:embed="rId5">
            <a:alphaModFix/>
          </a:blip>
          <a:stretch>
            <a:fillRect/>
          </a:stretch>
        </p:blipFill>
        <p:spPr>
          <a:xfrm>
            <a:off x="6438148" y="3428998"/>
            <a:ext cx="2436575" cy="1657775"/>
          </a:xfrm>
          <a:prstGeom prst="rect">
            <a:avLst/>
          </a:prstGeom>
          <a:noFill/>
          <a:ln>
            <a:noFill/>
          </a:ln>
        </p:spPr>
      </p:pic>
      <p:pic>
        <p:nvPicPr>
          <p:cNvPr id="2" name="audio">
            <a:hlinkClick r:id="" action="ppaction://media"/>
            <a:extLst>
              <a:ext uri="{FF2B5EF4-FFF2-40B4-BE49-F238E27FC236}">
                <a16:creationId xmlns:a16="http://schemas.microsoft.com/office/drawing/2014/main" id="{2FA1F3B2-670F-4950-B7B8-065792FC54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25" y="452302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 Rise to Popularity Amongst Zionists</a:t>
            </a:r>
            <a:endParaRPr/>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Believed that the Zionists were too cooperative with the British, and that the only way to save themselves was to expel the British and form a Jewish state</a:t>
            </a:r>
            <a:endParaRPr/>
          </a:p>
          <a:p>
            <a:pPr marL="457200" lvl="0" indent="-342900" algn="l" rtl="0">
              <a:spcBef>
                <a:spcPts val="0"/>
              </a:spcBef>
              <a:spcAft>
                <a:spcPts val="0"/>
              </a:spcAft>
              <a:buSzPts val="1800"/>
              <a:buChar char="-"/>
            </a:pPr>
            <a:r>
              <a:rPr lang="en"/>
              <a:t>Begin led an armed rebellion against the British in response to the White Paper of 1939	</a:t>
            </a:r>
            <a:endParaRPr/>
          </a:p>
          <a:p>
            <a:pPr marL="457200" lvl="0" indent="-342900" algn="l" rtl="0">
              <a:spcBef>
                <a:spcPts val="0"/>
              </a:spcBef>
              <a:spcAft>
                <a:spcPts val="0"/>
              </a:spcAft>
              <a:buSzPts val="1800"/>
              <a:buChar char="-"/>
            </a:pPr>
            <a:r>
              <a:rPr lang="en"/>
              <a:t>During the Jewish Resistance Movement of 1945, Begin formed an attack on the British military headquarters in Jerusalem</a:t>
            </a:r>
            <a:endParaRPr/>
          </a:p>
        </p:txBody>
      </p:sp>
      <p:pic>
        <p:nvPicPr>
          <p:cNvPr id="90" name="Google Shape;90;p17"/>
          <p:cNvPicPr preferRelativeResize="0"/>
          <p:nvPr/>
        </p:nvPicPr>
        <p:blipFill>
          <a:blip r:embed="rId5">
            <a:alphaModFix/>
          </a:blip>
          <a:stretch>
            <a:fillRect/>
          </a:stretch>
        </p:blipFill>
        <p:spPr>
          <a:xfrm>
            <a:off x="1588166" y="3136502"/>
            <a:ext cx="3253000" cy="1885650"/>
          </a:xfrm>
          <a:prstGeom prst="rect">
            <a:avLst/>
          </a:prstGeom>
          <a:noFill/>
          <a:ln>
            <a:noFill/>
          </a:ln>
        </p:spPr>
      </p:pic>
      <p:pic>
        <p:nvPicPr>
          <p:cNvPr id="2" name="Recorded Sound">
            <a:hlinkClick r:id="" action="ppaction://media"/>
            <a:extLst>
              <a:ext uri="{FF2B5EF4-FFF2-40B4-BE49-F238E27FC236}">
                <a16:creationId xmlns:a16="http://schemas.microsoft.com/office/drawing/2014/main" id="{5FE64876-FBC4-487B-9D12-686731AE89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533" y="449071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Begin(ning) of His Political Career</a:t>
            </a:r>
            <a:endParaRPr/>
          </a:p>
        </p:txBody>
      </p:sp>
      <p:pic>
        <p:nvPicPr>
          <p:cNvPr id="96" name="Google Shape;96;p18"/>
          <p:cNvPicPr preferRelativeResize="0"/>
          <p:nvPr/>
        </p:nvPicPr>
        <p:blipFill>
          <a:blip r:embed="rId5">
            <a:alphaModFix/>
          </a:blip>
          <a:stretch>
            <a:fillRect/>
          </a:stretch>
        </p:blipFill>
        <p:spPr>
          <a:xfrm>
            <a:off x="7458063" y="2428863"/>
            <a:ext cx="1685925" cy="2714625"/>
          </a:xfrm>
          <a:prstGeom prst="rect">
            <a:avLst/>
          </a:prstGeom>
          <a:noFill/>
          <a:ln>
            <a:noFill/>
          </a:ln>
        </p:spPr>
      </p:pic>
      <p:sp>
        <p:nvSpPr>
          <p:cNvPr id="97" name="Google Shape;97;p18"/>
          <p:cNvSpPr txBox="1">
            <a:spLocks noGrp="1"/>
          </p:cNvSpPr>
          <p:nvPr>
            <p:ph type="body" idx="1"/>
          </p:nvPr>
        </p:nvSpPr>
        <p:spPr>
          <a:xfrm>
            <a:off x="0" y="101772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Begin formed the politically right-wing Herut (Freedom) party</a:t>
            </a:r>
            <a:endParaRPr/>
          </a:p>
          <a:p>
            <a:pPr marL="457200" lvl="0" indent="-342900" algn="l" rtl="0">
              <a:spcBef>
                <a:spcPts val="0"/>
              </a:spcBef>
              <a:spcAft>
                <a:spcPts val="0"/>
              </a:spcAft>
              <a:buSzPts val="1800"/>
              <a:buChar char="-"/>
            </a:pPr>
            <a:r>
              <a:rPr lang="en"/>
              <a:t>While campaigning in 1948, the Herut party was deemed “closely akin in its organization, methods, political philosophy, and social appeal to the Nazi and Fascist parties” by the likes of Albert Einstein, Sidney Hook, and other Rabbis.</a:t>
            </a:r>
            <a:endParaRPr/>
          </a:p>
          <a:p>
            <a:pPr marL="457200" lvl="0" indent="-342900" algn="l" rtl="0">
              <a:spcBef>
                <a:spcPts val="0"/>
              </a:spcBef>
              <a:spcAft>
                <a:spcPts val="0"/>
              </a:spcAft>
              <a:buSzPts val="1800"/>
              <a:buChar char="-"/>
            </a:pPr>
            <a:r>
              <a:rPr lang="en"/>
              <a:t>Begin was banned from the U.K. after being noted as the “leader of the notorious terrorist organisation Irgun”.</a:t>
            </a:r>
            <a:endParaRPr/>
          </a:p>
          <a:p>
            <a:pPr marL="457200" lvl="0" indent="-342900" algn="l" rtl="0">
              <a:spcBef>
                <a:spcPts val="0"/>
              </a:spcBef>
              <a:spcAft>
                <a:spcPts val="0"/>
              </a:spcAft>
              <a:buSzPts val="1800"/>
              <a:buChar char="-"/>
            </a:pPr>
            <a:r>
              <a:rPr lang="en"/>
              <a:t>In 1952, Begin led a riot over the Reparations Agreement between Israel and West Germany</a:t>
            </a:r>
            <a:endParaRPr/>
          </a:p>
        </p:txBody>
      </p:sp>
      <p:pic>
        <p:nvPicPr>
          <p:cNvPr id="2" name="Recorded Sound">
            <a:hlinkClick r:id="" action="ppaction://media"/>
            <a:extLst>
              <a:ext uri="{FF2B5EF4-FFF2-40B4-BE49-F238E27FC236}">
                <a16:creationId xmlns:a16="http://schemas.microsoft.com/office/drawing/2014/main" id="{0385B412-3CDA-4C53-9149-F9B4FC759A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00" y="453388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Political Career Continued....</a:t>
            </a:r>
            <a:endParaRPr/>
          </a:p>
        </p:txBody>
      </p:sp>
      <p:sp>
        <p:nvSpPr>
          <p:cNvPr id="103" name="Google Shape;10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Despite being condemned in mainstream media, Begin’s passion appealed to many</a:t>
            </a:r>
            <a:endParaRPr/>
          </a:p>
          <a:p>
            <a:pPr marL="457200" lvl="0" indent="-342900" algn="l" rtl="0">
              <a:spcBef>
                <a:spcPts val="0"/>
              </a:spcBef>
              <a:spcAft>
                <a:spcPts val="0"/>
              </a:spcAft>
              <a:buSzPts val="1800"/>
              <a:buChar char="-"/>
            </a:pPr>
            <a:r>
              <a:rPr lang="en"/>
              <a:t>Begin announced that he would resign from the Herut party, but reversed that upon the crowd pleading him to stay</a:t>
            </a:r>
            <a:endParaRPr/>
          </a:p>
          <a:p>
            <a:pPr marL="457200" lvl="0" indent="-342900" algn="l" rtl="0">
              <a:spcBef>
                <a:spcPts val="0"/>
              </a:spcBef>
              <a:spcAft>
                <a:spcPts val="0"/>
              </a:spcAft>
              <a:buSzPts val="1800"/>
              <a:buChar char="-"/>
            </a:pPr>
            <a:r>
              <a:rPr lang="en"/>
              <a:t>In 1977, Likud and Begin won the Knesset election, ending 30 years of Mapai rule, becoming the Prime Minister of Israel</a:t>
            </a:r>
            <a:endParaRPr/>
          </a:p>
          <a:p>
            <a:pPr marL="457200" lvl="0" indent="0" algn="l" rtl="0">
              <a:spcBef>
                <a:spcPts val="1600"/>
              </a:spcBef>
              <a:spcAft>
                <a:spcPts val="1600"/>
              </a:spcAft>
              <a:buNone/>
            </a:pPr>
            <a:endParaRPr/>
          </a:p>
        </p:txBody>
      </p:sp>
      <p:pic>
        <p:nvPicPr>
          <p:cNvPr id="104" name="Google Shape;104;p19"/>
          <p:cNvPicPr preferRelativeResize="0"/>
          <p:nvPr/>
        </p:nvPicPr>
        <p:blipFill>
          <a:blip r:embed="rId5">
            <a:alphaModFix/>
          </a:blip>
          <a:stretch>
            <a:fillRect/>
          </a:stretch>
        </p:blipFill>
        <p:spPr>
          <a:xfrm>
            <a:off x="4943675" y="2877825"/>
            <a:ext cx="1809750" cy="2114550"/>
          </a:xfrm>
          <a:prstGeom prst="rect">
            <a:avLst/>
          </a:prstGeom>
          <a:noFill/>
          <a:ln>
            <a:noFill/>
          </a:ln>
        </p:spPr>
      </p:pic>
      <p:pic>
        <p:nvPicPr>
          <p:cNvPr id="2" name="Recorded Sound">
            <a:hlinkClick r:id="" action="ppaction://media"/>
            <a:extLst>
              <a:ext uri="{FF2B5EF4-FFF2-40B4-BE49-F238E27FC236}">
                <a16:creationId xmlns:a16="http://schemas.microsoft.com/office/drawing/2014/main" id="{07CF2BFC-3A2C-49E7-8AE5-4F3C537AB3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Reformations</a:t>
            </a:r>
            <a:endParaRPr/>
          </a:p>
        </p:txBody>
      </p:sp>
      <p:sp>
        <p:nvSpPr>
          <p:cNvPr id="110" name="Google Shape;11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Tuition for secondary education was eliminated</a:t>
            </a:r>
            <a:endParaRPr/>
          </a:p>
          <a:p>
            <a:pPr marL="457200" lvl="0" indent="-342900" algn="l" rtl="0">
              <a:spcBef>
                <a:spcPts val="0"/>
              </a:spcBef>
              <a:spcAft>
                <a:spcPts val="0"/>
              </a:spcAft>
              <a:buSzPts val="1800"/>
              <a:buChar char="-"/>
            </a:pPr>
            <a:r>
              <a:rPr lang="en"/>
              <a:t>Long-term healthcare and a national income support system implemented</a:t>
            </a:r>
            <a:endParaRPr/>
          </a:p>
          <a:p>
            <a:pPr marL="457200" lvl="0" indent="-342900" algn="l" rtl="0">
              <a:spcBef>
                <a:spcPts val="0"/>
              </a:spcBef>
              <a:spcAft>
                <a:spcPts val="0"/>
              </a:spcAft>
              <a:buSzPts val="1800"/>
              <a:buChar char="-"/>
            </a:pPr>
            <a:r>
              <a:rPr lang="en"/>
              <a:t>Project Renewal, still continues in high risk areas today</a:t>
            </a:r>
            <a:endParaRPr/>
          </a:p>
          <a:p>
            <a:pPr marL="457200" lvl="0" indent="-342900" algn="l" rtl="0">
              <a:spcBef>
                <a:spcPts val="0"/>
              </a:spcBef>
              <a:spcAft>
                <a:spcPts val="0"/>
              </a:spcAft>
              <a:buSzPts val="1800"/>
              <a:buChar char="-"/>
            </a:pPr>
            <a:r>
              <a:rPr lang="en"/>
              <a:t>Pushed a more “free market” rather than a socialist economy</a:t>
            </a:r>
            <a:endParaRPr/>
          </a:p>
          <a:p>
            <a:pPr marL="457200" lvl="0" indent="0" algn="l" rtl="0">
              <a:spcBef>
                <a:spcPts val="1600"/>
              </a:spcBef>
              <a:spcAft>
                <a:spcPts val="1600"/>
              </a:spcAft>
              <a:buNone/>
            </a:pPr>
            <a:endParaRPr/>
          </a:p>
        </p:txBody>
      </p:sp>
      <p:pic>
        <p:nvPicPr>
          <p:cNvPr id="111" name="Google Shape;111;p20"/>
          <p:cNvPicPr preferRelativeResize="0"/>
          <p:nvPr/>
        </p:nvPicPr>
        <p:blipFill>
          <a:blip r:embed="rId5">
            <a:alphaModFix/>
          </a:blip>
          <a:stretch>
            <a:fillRect/>
          </a:stretch>
        </p:blipFill>
        <p:spPr>
          <a:xfrm>
            <a:off x="3700450" y="2524113"/>
            <a:ext cx="1743075" cy="2619375"/>
          </a:xfrm>
          <a:prstGeom prst="rect">
            <a:avLst/>
          </a:prstGeom>
          <a:noFill/>
          <a:ln>
            <a:noFill/>
          </a:ln>
        </p:spPr>
      </p:pic>
      <p:pic>
        <p:nvPicPr>
          <p:cNvPr id="2" name="Recorded Sound">
            <a:hlinkClick r:id="" action="ppaction://media"/>
            <a:extLst>
              <a:ext uri="{FF2B5EF4-FFF2-40B4-BE49-F238E27FC236}">
                <a16:creationId xmlns:a16="http://schemas.microsoft.com/office/drawing/2014/main" id="{AA9B2842-7D46-43C5-962A-FF95289FE6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688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600"/>
              <a:t>Questions?</a:t>
            </a:r>
            <a:endParaRPr sz="3600"/>
          </a:p>
        </p:txBody>
      </p:sp>
      <p:pic>
        <p:nvPicPr>
          <p:cNvPr id="118" name="Google Shape;118;p21"/>
          <p:cNvPicPr preferRelativeResize="0"/>
          <p:nvPr/>
        </p:nvPicPr>
        <p:blipFill>
          <a:blip r:embed="rId3">
            <a:alphaModFix/>
          </a:blip>
          <a:stretch>
            <a:fillRect/>
          </a:stretch>
        </p:blipFill>
        <p:spPr>
          <a:xfrm>
            <a:off x="589013" y="2571750"/>
            <a:ext cx="2562225" cy="1790700"/>
          </a:xfrm>
          <a:prstGeom prst="rect">
            <a:avLst/>
          </a:prstGeom>
          <a:noFill/>
          <a:ln>
            <a:noFill/>
          </a:ln>
        </p:spPr>
      </p:pic>
      <p:pic>
        <p:nvPicPr>
          <p:cNvPr id="119" name="Google Shape;119;p21"/>
          <p:cNvPicPr preferRelativeResize="0"/>
          <p:nvPr/>
        </p:nvPicPr>
        <p:blipFill>
          <a:blip r:embed="rId4">
            <a:alphaModFix/>
          </a:blip>
          <a:stretch>
            <a:fillRect/>
          </a:stretch>
        </p:blipFill>
        <p:spPr>
          <a:xfrm>
            <a:off x="3872875" y="2089158"/>
            <a:ext cx="4959425" cy="247972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478</Words>
  <Application>Microsoft Office PowerPoint</Application>
  <PresentationFormat>On-screen Show (16:9)</PresentationFormat>
  <Paragraphs>39</Paragraphs>
  <Slides>9</Slides>
  <Notes>9</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Oswald</vt:lpstr>
      <vt:lpstr>Average</vt:lpstr>
      <vt:lpstr>Slate</vt:lpstr>
      <vt:lpstr>Menachem Begin</vt:lpstr>
      <vt:lpstr>The Start of Menachem Begin </vt:lpstr>
      <vt:lpstr>Begin’s Early Life:</vt:lpstr>
      <vt:lpstr>The Entry into Politics</vt:lpstr>
      <vt:lpstr>His Rise to Popularity Amongst Zionists</vt:lpstr>
      <vt:lpstr>The Begin(ning) of His Political Career</vt:lpstr>
      <vt:lpstr>Political Career Continued....</vt:lpstr>
      <vt:lpstr>Social Reformations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Menachem Begin</dc:title>
  <cp:lastModifiedBy>Colin Quinn</cp:lastModifiedBy>
  <cp:revision>5</cp:revision>
  <dcterms:modified xsi:type="dcterms:W3CDTF">2020-03-22T19:47:03Z</dcterms:modified>
</cp:coreProperties>
</file>